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5143500" cx="9144000"/>
  <p:notesSz cx="6858000" cy="9144000"/>
  <p:embeddedFontLst>
    <p:embeddedFont>
      <p:font typeface="Montserrat"/>
      <p:regular r:id="rId20"/>
      <p:bold r:id="rId21"/>
      <p:italic r:id="rId22"/>
      <p:boldItalic r:id="rId23"/>
    </p:embeddedFont>
    <p:embeddedFont>
      <p:font typeface="Lato"/>
      <p:regular r:id="rId24"/>
      <p:bold r:id="rId25"/>
      <p:italic r:id="rId26"/>
      <p:boldItalic r:id="rId27"/>
    </p:embeddedFont>
    <p:embeddedFont>
      <p:font typeface="Average"/>
      <p:regular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regular.fntdata"/><Relationship Id="rId22" Type="http://schemas.openxmlformats.org/officeDocument/2006/relationships/font" Target="fonts/Montserrat-italic.fntdata"/><Relationship Id="rId21" Type="http://schemas.openxmlformats.org/officeDocument/2006/relationships/font" Target="fonts/Montserrat-bold.fntdata"/><Relationship Id="rId24" Type="http://schemas.openxmlformats.org/officeDocument/2006/relationships/font" Target="fonts/Lato-regular.fntdata"/><Relationship Id="rId23" Type="http://schemas.openxmlformats.org/officeDocument/2006/relationships/font" Target="fonts/Montserrat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Lato-italic.fntdata"/><Relationship Id="rId25" Type="http://schemas.openxmlformats.org/officeDocument/2006/relationships/font" Target="fonts/Lato-bold.fntdata"/><Relationship Id="rId28" Type="http://schemas.openxmlformats.org/officeDocument/2006/relationships/font" Target="fonts/Average-regular.fntdata"/><Relationship Id="rId27" Type="http://schemas.openxmlformats.org/officeDocument/2006/relationships/font" Target="fonts/La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bbf7699234_1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1bbf7699234_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Hablar de los dos tipos de tests llevados a cabo en el proyecto. La diferencia entre ambos tipos de tests, cómo nos han permitido detectar y corregir errores…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1bbf7699234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1bbf7699234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Explicar:</a:t>
            </a:r>
            <a:br>
              <a:rPr lang="es"/>
            </a:br>
            <a:r>
              <a:rPr lang="es"/>
              <a:t>- Por qué ha sido necesaria una refactorización. ( CACHÉ)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- Qué patrón arquitectónico se ha llevado a cabo: MVVM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- Hablar un poco del patrón, como interactuan, de dónde salen los datos y como se encapsulan en un repositorio de forma que al viewmode no le importa de donde vienen.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1bbf7699234_4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1bbf7699234_4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El modelo de datos viene definido en el apartado de </a:t>
            </a:r>
            <a:r>
              <a:rPr i="1" lang="es"/>
              <a:t>Refactorización. Patrón Repository</a:t>
            </a:r>
            <a:r>
              <a:rPr lang="es"/>
              <a:t> porque en este momento se ha desarrollado la versión final del modelo de datos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1bbf7699234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1bbf7699234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Conclusión.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s"/>
              <a:t>Aprendizajes adquiridos a lo largo de la asignatura y el proyecto.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s"/>
              <a:t>Perspectiva de programacion diferente a la que estabamos acostumbrados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s"/>
              <a:t>Carga de trabajo, etc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1bbf7699234_4_3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1bbf7699234_4_3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El modelo de datos viene definido en el apartado de </a:t>
            </a:r>
            <a:r>
              <a:rPr i="1" lang="es"/>
              <a:t>Refactorización. Patrón Repository</a:t>
            </a:r>
            <a:r>
              <a:rPr lang="es"/>
              <a:t> porque en este momento se ha desarrollado la versión final del modelo de datos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1bbf7699234_1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1bbf7699234_1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f87997393_0_7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1f87997393_0_7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bbf7699234_1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1bbf7699234_1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highlight>
                  <a:schemeClr val="accent5"/>
                </a:highlight>
              </a:rPr>
              <a:t>Poner en contexto, por qué hacemos la aplicación, qué requisitos nos pedían (los profes)… </a:t>
            </a:r>
            <a:r>
              <a:rPr lang="es">
                <a:solidFill>
                  <a:schemeClr val="dk1"/>
                </a:solidFill>
                <a:highlight>
                  <a:schemeClr val="accent5"/>
                </a:highlight>
              </a:rPr>
              <a:t>Comentar brevemente las posibles ideas que teníamos: Apuestas, tiempo,  etc…</a:t>
            </a:r>
            <a:endParaRPr>
              <a:highlight>
                <a:schemeClr val="accent5"/>
              </a:highlight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bbf769923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1bbf769923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highlight>
                  <a:schemeClr val="accent6"/>
                </a:highlight>
              </a:rPr>
              <a:t>     Contar de </a:t>
            </a:r>
            <a:r>
              <a:rPr lang="es">
                <a:highlight>
                  <a:schemeClr val="accent6"/>
                </a:highlight>
              </a:rPr>
              <a:t>cuál</a:t>
            </a:r>
            <a:r>
              <a:rPr lang="es">
                <a:highlight>
                  <a:schemeClr val="accent6"/>
                </a:highlight>
              </a:rPr>
              <a:t> es nuestra aplicación, cual es la idea a desarrollar, y su </a:t>
            </a:r>
            <a:r>
              <a:rPr lang="es">
                <a:highlight>
                  <a:schemeClr val="accent6"/>
                </a:highlight>
              </a:rPr>
              <a:t>función</a:t>
            </a:r>
            <a:r>
              <a:rPr lang="es">
                <a:highlight>
                  <a:schemeClr val="accent6"/>
                </a:highlight>
              </a:rPr>
              <a:t> </a:t>
            </a:r>
            <a:r>
              <a:rPr lang="es">
                <a:highlight>
                  <a:schemeClr val="accent6"/>
                </a:highlight>
              </a:rPr>
              <a:t>más</a:t>
            </a:r>
            <a:r>
              <a:rPr lang="es">
                <a:highlight>
                  <a:schemeClr val="accent6"/>
                </a:highlight>
              </a:rPr>
              <a:t> básica y superficial. </a:t>
            </a:r>
            <a:endParaRPr>
              <a:highlight>
                <a:schemeClr val="accent6"/>
              </a:highlight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1bbf7699234_1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1bbf7699234_1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highlight>
                  <a:schemeClr val="accent4"/>
                </a:highlight>
              </a:rPr>
              <a:t>Planificación</a:t>
            </a:r>
            <a:r>
              <a:rPr lang="es">
                <a:solidFill>
                  <a:schemeClr val="dk1"/>
                </a:solidFill>
              </a:rPr>
              <a:t>. Hablar sobre la definición de los casos de uso y los </a:t>
            </a:r>
            <a:r>
              <a:rPr lang="es">
                <a:solidFill>
                  <a:schemeClr val="dk1"/>
                </a:solidFill>
              </a:rPr>
              <a:t>diagramas</a:t>
            </a:r>
            <a:r>
              <a:rPr lang="es">
                <a:solidFill>
                  <a:schemeClr val="dk1"/>
                </a:solidFill>
              </a:rPr>
              <a:t>: Grafo de navegación. </a:t>
            </a:r>
            <a:r>
              <a:rPr b="1" lang="es">
                <a:solidFill>
                  <a:schemeClr val="dk1"/>
                </a:solidFill>
              </a:rPr>
              <a:t>Diagrama de componentes</a:t>
            </a:r>
            <a:r>
              <a:rPr lang="es">
                <a:solidFill>
                  <a:schemeClr val="dk1"/>
                </a:solidFill>
              </a:rPr>
              <a:t>, Mock-up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1bbf7699234_5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1bbf7699234_5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highlight>
                  <a:schemeClr val="accent5"/>
                </a:highlight>
              </a:rPr>
              <a:t>Herramientas</a:t>
            </a:r>
            <a:endParaRPr>
              <a:highlight>
                <a:schemeClr val="accent5"/>
              </a:highlight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1bbf7699234_4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1bbf7699234_4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Para implementar el proyecto se ha tenido en cuenta la implementación de las siguientes funcionalidades: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- Se ha implementado un sistema de gestión del usuario, donde te permite registrarte en la aplicación, iniciar sesión, eliminar tu cuenta, ver los datos y modificar tu perfil.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- Te permite c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1bbf7699234_4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1bbf7699234_4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Explicar los aspectos novedosos que incorpora la aplicación:</a:t>
            </a:r>
            <a:br>
              <a:rPr lang="es"/>
            </a:br>
            <a:r>
              <a:rPr lang="es"/>
              <a:t>- Modo Claro y Oscuro en todas las pantallas.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- </a:t>
            </a:r>
            <a:r>
              <a:rPr lang="es"/>
              <a:t>Recuperación de datos de una API sin utilizar la librería retrofit (Utilizando librería AsyncHttp con una interfaz de delegación mediante callbacks)</a:t>
            </a:r>
            <a:br>
              <a:rPr lang="es"/>
            </a:br>
            <a:r>
              <a:rPr lang="es"/>
              <a:t>- Gestión de permisos contemplando todos los casos (en los que el usuario rechaza, comprobando siempre los permisos en el inicio de la aplicación)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- Obtención de la localización actual mediante el GPS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3.png"/><Relationship Id="rId3" Type="http://schemas.openxmlformats.org/officeDocument/2006/relationships/image" Target="../media/image4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3.xml"/><Relationship Id="rId3" Type="http://schemas.openxmlformats.org/officeDocument/2006/relationships/slide" Target="/ppt/slides/slide3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3.xml"/><Relationship Id="rId3" Type="http://schemas.openxmlformats.org/officeDocument/2006/relationships/slide" Target="/ppt/slides/slide3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3.xml"/><Relationship Id="rId3" Type="http://schemas.openxmlformats.org/officeDocument/2006/relationships/slide" Target="/ppt/slides/slide3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3.xml"/><Relationship Id="rId3" Type="http://schemas.openxmlformats.org/officeDocument/2006/relationships/slide" Target="/ppt/slides/slide3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4.png"/><Relationship Id="rId3" Type="http://schemas.openxmlformats.org/officeDocument/2006/relationships/slide" Target="/ppt/slides/slide3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Relationship Id="rId6" Type="http://schemas.openxmlformats.org/officeDocument/2006/relationships/slide" Target="/ppt/slides/slide3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3.xml"/><Relationship Id="rId3" Type="http://schemas.openxmlformats.org/officeDocument/2006/relationships/slide" Target="/ppt/slides/slide3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3.xml"/><Relationship Id="rId3" Type="http://schemas.openxmlformats.org/officeDocument/2006/relationships/slide" Target="/ppt/slides/slide3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3.xml"/><Relationship Id="rId3" Type="http://schemas.openxmlformats.org/officeDocument/2006/relationships/slide" Target="/ppt/slides/slide3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3.xml"/><Relationship Id="rId3" Type="http://schemas.openxmlformats.org/officeDocument/2006/relationships/slide" Target="/ppt/slides/slide3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3.xml"/><Relationship Id="rId3" Type="http://schemas.openxmlformats.org/officeDocument/2006/relationships/slide" Target="/ppt/slides/slide3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3.xml"/><Relationship Id="rId3" Type="http://schemas.openxmlformats.org/officeDocument/2006/relationships/slide" Target="/ppt/slides/slide3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3.xml"/><Relationship Id="rId3" Type="http://schemas.openxmlformats.org/officeDocument/2006/relationships/slide" Target="/ppt/slides/slide3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Google Shape;10;p2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Google Shape;11;p2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2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1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Google Shape;171;p1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1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Google Shape;17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79" name="Google Shape;179;p1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1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Google Shape;20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06" name="Google Shape;206;p14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4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4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4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Google Shape;213;p16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1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17" name="Google Shape;217;p16">
            <a:hlinkClick action="ppaction://hlinksldjump" r:id="rId3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">
            <a:hlinkClick action="ppaction://hlinksldjump" r:id="rId4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6">
            <a:hlinkClick action="ppaction://hlinksldjump" r:id="rId5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6">
            <a:hlinkClick action="ppaction://hlinksldjump" r:id="rId6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39" name="Google Shape;39;p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64" name="Google Shape;64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6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6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6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6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6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01" name="Google Shape;101;p7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8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0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0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1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1.png"/><Relationship Id="rId4" Type="http://schemas.openxmlformats.org/officeDocument/2006/relationships/image" Target="../media/image3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9.png"/><Relationship Id="rId4" Type="http://schemas.openxmlformats.org/officeDocument/2006/relationships/image" Target="../media/image22.png"/><Relationship Id="rId5" Type="http://schemas.openxmlformats.org/officeDocument/2006/relationships/image" Target="../media/image18.png"/><Relationship Id="rId6" Type="http://schemas.openxmlformats.org/officeDocument/2006/relationships/image" Target="../media/image34.png"/><Relationship Id="rId7" Type="http://schemas.openxmlformats.org/officeDocument/2006/relationships/image" Target="../media/image3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0.png"/><Relationship Id="rId4" Type="http://schemas.openxmlformats.org/officeDocument/2006/relationships/image" Target="../media/image38.png"/><Relationship Id="rId5" Type="http://schemas.openxmlformats.org/officeDocument/2006/relationships/image" Target="../media/image4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://www.youtube.com/watch?v=9bb3nU682CQ" TargetMode="External"/><Relationship Id="rId4" Type="http://schemas.openxmlformats.org/officeDocument/2006/relationships/image" Target="../media/image37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Relationship Id="rId4" Type="http://schemas.openxmlformats.org/officeDocument/2006/relationships/image" Target="../media/image5.png"/><Relationship Id="rId5" Type="http://schemas.openxmlformats.org/officeDocument/2006/relationships/image" Target="../media/image1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Relationship Id="rId4" Type="http://schemas.openxmlformats.org/officeDocument/2006/relationships/image" Target="../media/image10.png"/><Relationship Id="rId5" Type="http://schemas.openxmlformats.org/officeDocument/2006/relationships/image" Target="../media/image8.png"/><Relationship Id="rId6" Type="http://schemas.openxmlformats.org/officeDocument/2006/relationships/image" Target="../media/image3.png"/><Relationship Id="rId7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Relationship Id="rId4" Type="http://schemas.openxmlformats.org/officeDocument/2006/relationships/image" Target="../media/image1.png"/><Relationship Id="rId9" Type="http://schemas.openxmlformats.org/officeDocument/2006/relationships/image" Target="../media/image22.png"/><Relationship Id="rId5" Type="http://schemas.openxmlformats.org/officeDocument/2006/relationships/image" Target="../media/image4.png"/><Relationship Id="rId6" Type="http://schemas.openxmlformats.org/officeDocument/2006/relationships/image" Target="../media/image2.png"/><Relationship Id="rId7" Type="http://schemas.openxmlformats.org/officeDocument/2006/relationships/image" Target="../media/image7.png"/><Relationship Id="rId8" Type="http://schemas.openxmlformats.org/officeDocument/2006/relationships/image" Target="../media/image2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5.png"/><Relationship Id="rId4" Type="http://schemas.openxmlformats.org/officeDocument/2006/relationships/image" Target="../media/image35.png"/><Relationship Id="rId5" Type="http://schemas.openxmlformats.org/officeDocument/2006/relationships/image" Target="../media/image19.png"/><Relationship Id="rId6" Type="http://schemas.openxmlformats.org/officeDocument/2006/relationships/image" Target="../media/image2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9.png"/><Relationship Id="rId4" Type="http://schemas.openxmlformats.org/officeDocument/2006/relationships/image" Target="../media/image27.png"/><Relationship Id="rId5" Type="http://schemas.openxmlformats.org/officeDocument/2006/relationships/image" Target="../media/image30.png"/><Relationship Id="rId6" Type="http://schemas.openxmlformats.org/officeDocument/2006/relationships/image" Target="../media/image15.png"/><Relationship Id="rId7" Type="http://schemas.openxmlformats.org/officeDocument/2006/relationships/image" Target="../media/image2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1.png"/><Relationship Id="rId4" Type="http://schemas.openxmlformats.org/officeDocument/2006/relationships/image" Target="../media/image18.png"/><Relationship Id="rId5" Type="http://schemas.openxmlformats.org/officeDocument/2006/relationships/image" Target="../media/image2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3.png"/><Relationship Id="rId4" Type="http://schemas.openxmlformats.org/officeDocument/2006/relationships/image" Target="../media/image28.png"/><Relationship Id="rId5" Type="http://schemas.openxmlformats.org/officeDocument/2006/relationships/image" Target="../media/image16.png"/><Relationship Id="rId6" Type="http://schemas.openxmlformats.org/officeDocument/2006/relationships/image" Target="../media/image14.png"/><Relationship Id="rId7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/>
          <p:nvPr>
            <p:ph type="ctrTitle"/>
          </p:nvPr>
        </p:nvSpPr>
        <p:spPr>
          <a:xfrm>
            <a:off x="3537150" y="1578400"/>
            <a:ext cx="54051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Presentación GA04 Proyecto ASEE</a:t>
            </a:r>
            <a:endParaRPr b="1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26"/>
          <p:cNvSpPr txBox="1"/>
          <p:nvPr/>
        </p:nvSpPr>
        <p:spPr>
          <a:xfrm>
            <a:off x="364500" y="342975"/>
            <a:ext cx="8524500" cy="4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4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Desarrollo del proyecto: Tests de los componentes</a:t>
            </a:r>
            <a:endParaRPr sz="2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37" name="Google Shape;33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44049" y="1596113"/>
            <a:ext cx="1811850" cy="2086675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26"/>
          <p:cNvSpPr txBox="1"/>
          <p:nvPr/>
        </p:nvSpPr>
        <p:spPr>
          <a:xfrm>
            <a:off x="1193238" y="3755050"/>
            <a:ext cx="2598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b="1" lang="es" sz="2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Tests unitarios: </a:t>
            </a:r>
            <a:r>
              <a:rPr b="1" lang="es" sz="20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JUnit</a:t>
            </a:r>
            <a:endParaRPr b="1" sz="2000">
              <a:solidFill>
                <a:schemeClr val="lt2"/>
              </a:solidFill>
            </a:endParaRPr>
          </a:p>
        </p:txBody>
      </p:sp>
      <p:sp>
        <p:nvSpPr>
          <p:cNvPr id="339" name="Google Shape;339;p26"/>
          <p:cNvSpPr txBox="1"/>
          <p:nvPr/>
        </p:nvSpPr>
        <p:spPr>
          <a:xfrm>
            <a:off x="5262200" y="3755050"/>
            <a:ext cx="3318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b="1" lang="es" sz="2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Test funcionales: </a:t>
            </a:r>
            <a:r>
              <a:rPr b="1" lang="es" sz="20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Espresso</a:t>
            </a:r>
            <a:endParaRPr b="1" sz="2000">
              <a:solidFill>
                <a:schemeClr val="lt2"/>
              </a:solidFill>
            </a:endParaRPr>
          </a:p>
        </p:txBody>
      </p:sp>
      <p:pic>
        <p:nvPicPr>
          <p:cNvPr id="340" name="Google Shape;340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3512" y="2193126"/>
            <a:ext cx="3318374" cy="101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7"/>
          <p:cNvSpPr txBox="1"/>
          <p:nvPr/>
        </p:nvSpPr>
        <p:spPr>
          <a:xfrm>
            <a:off x="375875" y="346075"/>
            <a:ext cx="85245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4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Refactorización: Patrón arquitectónico</a:t>
            </a:r>
            <a:endParaRPr sz="2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6" name="Google Shape;346;p27"/>
          <p:cNvSpPr txBox="1"/>
          <p:nvPr/>
        </p:nvSpPr>
        <p:spPr>
          <a:xfrm>
            <a:off x="-85100" y="1060013"/>
            <a:ext cx="53511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b="1" lang="es" sz="2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Model - View - ViewModel</a:t>
            </a:r>
            <a:endParaRPr b="1" sz="2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47" name="Google Shape;34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839050"/>
            <a:ext cx="8839204" cy="24880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28"/>
          <p:cNvSpPr txBox="1"/>
          <p:nvPr/>
        </p:nvSpPr>
        <p:spPr>
          <a:xfrm>
            <a:off x="373625" y="348350"/>
            <a:ext cx="5748000" cy="4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4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Refactorización: Modelo de datos</a:t>
            </a:r>
            <a:endParaRPr sz="2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3" name="Google Shape;353;p28"/>
          <p:cNvSpPr/>
          <p:nvPr/>
        </p:nvSpPr>
        <p:spPr>
          <a:xfrm>
            <a:off x="2514125" y="1984613"/>
            <a:ext cx="1653300" cy="865200"/>
          </a:xfrm>
          <a:prstGeom prst="bracePair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354" name="Google Shape;354;p28"/>
          <p:cNvSpPr txBox="1"/>
          <p:nvPr/>
        </p:nvSpPr>
        <p:spPr>
          <a:xfrm>
            <a:off x="284700" y="1420000"/>
            <a:ext cx="8574600" cy="27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s" sz="1800">
                <a:solidFill>
                  <a:schemeClr val="lt1"/>
                </a:solidFill>
              </a:rPr>
              <a:t>           - Usuario                                          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s" sz="1800">
                <a:solidFill>
                  <a:schemeClr val="lt1"/>
                </a:solidFill>
              </a:rPr>
              <a:t>           - </a:t>
            </a:r>
            <a:r>
              <a:rPr lang="es" sz="1800">
                <a:solidFill>
                  <a:schemeClr val="lt1"/>
                </a:solidFill>
              </a:rPr>
              <a:t>Evento                                              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7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s" sz="1800">
                <a:solidFill>
                  <a:schemeClr val="lt1"/>
                </a:solidFill>
              </a:rPr>
              <a:t>           - Localización                               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7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700"/>
              </a:spcBef>
              <a:spcAft>
                <a:spcPts val="700"/>
              </a:spcAft>
              <a:buClr>
                <a:schemeClr val="lt1"/>
              </a:buClr>
              <a:buSzPts val="1800"/>
              <a:buChar char="●"/>
            </a:pPr>
            <a:r>
              <a:rPr lang="es" sz="1800">
                <a:solidFill>
                  <a:schemeClr val="lt1"/>
                </a:solidFill>
              </a:rPr>
              <a:t>           - </a:t>
            </a:r>
            <a:r>
              <a:rPr lang="es" sz="1800">
                <a:solidFill>
                  <a:schemeClr val="lt1"/>
                </a:solidFill>
              </a:rPr>
              <a:t>Weather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355" name="Google Shape;355;p28"/>
          <p:cNvSpPr txBox="1"/>
          <p:nvPr/>
        </p:nvSpPr>
        <p:spPr>
          <a:xfrm>
            <a:off x="2702975" y="1952950"/>
            <a:ext cx="1275600" cy="928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Localidad</a:t>
            </a:r>
            <a:endParaRPr sz="2000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s" sz="20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Montaña</a:t>
            </a:r>
            <a:endParaRPr sz="2000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56" name="Google Shape;35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188" y="2818100"/>
            <a:ext cx="606675" cy="60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8188" y="2113863"/>
            <a:ext cx="606675" cy="60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85225" y="1330325"/>
            <a:ext cx="492600" cy="49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54563" y="3465450"/>
            <a:ext cx="606675" cy="60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409275" y="1313575"/>
            <a:ext cx="865201" cy="865201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28"/>
          <p:cNvSpPr txBox="1"/>
          <p:nvPr/>
        </p:nvSpPr>
        <p:spPr>
          <a:xfrm>
            <a:off x="6255375" y="2108700"/>
            <a:ext cx="1275600" cy="3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Factory</a:t>
            </a:r>
            <a:endParaRPr b="1" sz="1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900"/>
              </a:spcBef>
              <a:spcAft>
                <a:spcPts val="90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362" name="Google Shape;362;p28"/>
          <p:cNvSpPr txBox="1"/>
          <p:nvPr/>
        </p:nvSpPr>
        <p:spPr>
          <a:xfrm>
            <a:off x="5982675" y="3103864"/>
            <a:ext cx="1718400" cy="4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ViewModels</a:t>
            </a:r>
            <a:endParaRPr b="1" sz="1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900"/>
              </a:spcBef>
              <a:spcAft>
                <a:spcPts val="90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cxnSp>
        <p:nvCxnSpPr>
          <p:cNvPr id="363" name="Google Shape;363;p28"/>
          <p:cNvCxnSpPr>
            <a:endCxn id="362" idx="0"/>
          </p:cNvCxnSpPr>
          <p:nvPr/>
        </p:nvCxnSpPr>
        <p:spPr>
          <a:xfrm flipH="1">
            <a:off x="6841875" y="2582764"/>
            <a:ext cx="20400" cy="521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29"/>
          <p:cNvSpPr txBox="1"/>
          <p:nvPr/>
        </p:nvSpPr>
        <p:spPr>
          <a:xfrm>
            <a:off x="4650250" y="3440800"/>
            <a:ext cx="3489000" cy="71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es" sz="2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Perspectiva de la programación Android diferente</a:t>
            </a:r>
            <a:endParaRPr b="1" sz="2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69" name="Google Shape;369;p29"/>
          <p:cNvSpPr txBox="1"/>
          <p:nvPr/>
        </p:nvSpPr>
        <p:spPr>
          <a:xfrm>
            <a:off x="1095250" y="3443500"/>
            <a:ext cx="3152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b="1" lang="es" sz="2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Aprendizajes adquiridos</a:t>
            </a:r>
            <a:endParaRPr b="1" sz="2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70" name="Google Shape;370;p29"/>
          <p:cNvSpPr txBox="1"/>
          <p:nvPr/>
        </p:nvSpPr>
        <p:spPr>
          <a:xfrm>
            <a:off x="2893775" y="379300"/>
            <a:ext cx="3388500" cy="4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2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Conclusiones</a:t>
            </a:r>
            <a:endParaRPr sz="3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71" name="Google Shape;37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8400" y="1835938"/>
            <a:ext cx="1471625" cy="147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20312" y="1288025"/>
            <a:ext cx="1733949" cy="1733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14550" y="1803787"/>
            <a:ext cx="1535924" cy="1535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" name="Google Shape;378;p30" title="Presentación de APP Kiko-Gaku | Asignatura ASEE | UEX | GA0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8"/>
          <p:cNvSpPr txBox="1"/>
          <p:nvPr/>
        </p:nvSpPr>
        <p:spPr>
          <a:xfrm>
            <a:off x="2687400" y="505075"/>
            <a:ext cx="3769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8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Integrantes</a:t>
            </a:r>
            <a:endParaRPr b="1" sz="3800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4" name="Google Shape;234;p18"/>
          <p:cNvSpPr txBox="1"/>
          <p:nvPr>
            <p:ph idx="4294967295" type="subTitle"/>
          </p:nvPr>
        </p:nvSpPr>
        <p:spPr>
          <a:xfrm>
            <a:off x="988875" y="1957350"/>
            <a:ext cx="3718200" cy="209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 sz="1800"/>
              <a:t>Luis Huertas Delgado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s" sz="1800"/>
              <a:t>Miguel Jara Arrollo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s" sz="1800"/>
              <a:t>Pedro del Castillo Gómez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800"/>
              <a:buChar char="●"/>
            </a:pPr>
            <a:r>
              <a:rPr lang="es" sz="1800"/>
              <a:t>Jorge del Castillo Gómez</a:t>
            </a:r>
            <a:endParaRPr sz="1800"/>
          </a:p>
        </p:txBody>
      </p:sp>
      <p:pic>
        <p:nvPicPr>
          <p:cNvPr id="235" name="Google Shape;23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72850" y="1957350"/>
            <a:ext cx="1652550" cy="165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4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9019765">
            <a:off x="6134993" y="3389500"/>
            <a:ext cx="887556" cy="957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7708389">
            <a:off x="7471475" y="3269050"/>
            <a:ext cx="836600" cy="836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42" name="Google Shape;24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56150" y="1380225"/>
            <a:ext cx="836600" cy="836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43" name="Google Shape;24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400000">
            <a:off x="4849950" y="2678475"/>
            <a:ext cx="836600" cy="836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44" name="Google Shape;244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7319600" y="1797025"/>
            <a:ext cx="836600" cy="836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45" name="Google Shape;245;p19"/>
          <p:cNvSpPr txBox="1"/>
          <p:nvPr/>
        </p:nvSpPr>
        <p:spPr>
          <a:xfrm>
            <a:off x="456325" y="235700"/>
            <a:ext cx="7038900" cy="4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2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Índice</a:t>
            </a:r>
            <a:endParaRPr sz="3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6" name="Google Shape;246;p19"/>
          <p:cNvSpPr txBox="1"/>
          <p:nvPr/>
        </p:nvSpPr>
        <p:spPr>
          <a:xfrm>
            <a:off x="269350" y="831150"/>
            <a:ext cx="4789500" cy="41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Lato"/>
              <a:buAutoNum type="arabicPeriod"/>
            </a:pPr>
            <a:r>
              <a:rPr lang="es" sz="1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Introducción</a:t>
            </a:r>
            <a:endParaRPr sz="1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9144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Lato"/>
              <a:buAutoNum type="arabicPeriod"/>
            </a:pPr>
            <a:r>
              <a:rPr lang="es" sz="1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Plan</a:t>
            </a:r>
            <a:r>
              <a:rPr lang="es" sz="1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ificación</a:t>
            </a:r>
            <a:endParaRPr sz="1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9144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Lato"/>
              <a:buAutoNum type="arabicPeriod"/>
            </a:pPr>
            <a:r>
              <a:rPr lang="es" sz="1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Desarrollo del proyecto</a:t>
            </a:r>
            <a:endParaRPr sz="15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1" marL="13716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ato"/>
              <a:buAutoNum type="alphaLcPeriod"/>
            </a:pPr>
            <a:r>
              <a:rPr lang="es" sz="1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Implementación</a:t>
            </a:r>
            <a:endParaRPr sz="16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1" marL="13716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ato"/>
              <a:buAutoNum type="alphaLcPeriod"/>
            </a:pPr>
            <a:r>
              <a:rPr lang="es" sz="1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Aspectos novedosos</a:t>
            </a:r>
            <a:endParaRPr sz="16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1" marL="13716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ato"/>
              <a:buAutoNum type="alphaLcPeriod"/>
            </a:pPr>
            <a:r>
              <a:rPr lang="es" sz="1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Testeo de los componentes</a:t>
            </a:r>
            <a:endParaRPr sz="16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9144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Lato"/>
              <a:buAutoNum type="arabicPeriod"/>
            </a:pPr>
            <a:r>
              <a:rPr lang="es" sz="1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Refactorización</a:t>
            </a:r>
            <a:endParaRPr sz="1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1" marL="13716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Lato"/>
              <a:buAutoNum type="alphaLcPeriod"/>
            </a:pPr>
            <a:r>
              <a:rPr lang="es" sz="1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Patrón arquitectónico</a:t>
            </a:r>
            <a:endParaRPr sz="1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1" marL="13716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Lato"/>
              <a:buAutoNum type="alphaLcPeriod"/>
            </a:pPr>
            <a:r>
              <a:rPr lang="es" sz="1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Modelo de datos</a:t>
            </a:r>
            <a:endParaRPr sz="1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9144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Lato"/>
              <a:buAutoNum type="arabicPeriod"/>
            </a:pPr>
            <a:r>
              <a:rPr lang="es" sz="1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Conclusiones</a:t>
            </a:r>
            <a:endParaRPr sz="1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00000"/>
              </a:lnSpc>
              <a:spcBef>
                <a:spcPts val="700"/>
              </a:spcBef>
              <a:spcAft>
                <a:spcPts val="90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247" name="Google Shape;247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26050" y="1195738"/>
            <a:ext cx="2478374" cy="2478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0"/>
          <p:cNvSpPr txBox="1"/>
          <p:nvPr/>
        </p:nvSpPr>
        <p:spPr>
          <a:xfrm>
            <a:off x="2893775" y="379300"/>
            <a:ext cx="3388500" cy="4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2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Introducción</a:t>
            </a:r>
            <a:endParaRPr sz="3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53" name="Google Shape;25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08788" y="606475"/>
            <a:ext cx="1126825" cy="112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46750" y="1625452"/>
            <a:ext cx="1666510" cy="16328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99525" y="1795351"/>
            <a:ext cx="1090950" cy="106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14900" y="1795350"/>
            <a:ext cx="1340125" cy="1340125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20"/>
          <p:cNvSpPr txBox="1"/>
          <p:nvPr/>
        </p:nvSpPr>
        <p:spPr>
          <a:xfrm>
            <a:off x="1052625" y="3135475"/>
            <a:ext cx="856200" cy="3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ASEE</a:t>
            </a:r>
            <a:endParaRPr b="1" sz="1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900"/>
              </a:spcBef>
              <a:spcAft>
                <a:spcPts val="90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58" name="Google Shape;258;p20"/>
          <p:cNvSpPr txBox="1"/>
          <p:nvPr/>
        </p:nvSpPr>
        <p:spPr>
          <a:xfrm>
            <a:off x="3672250" y="3297675"/>
            <a:ext cx="16155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Aplicación Android</a:t>
            </a:r>
            <a:endParaRPr b="1" sz="1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900"/>
              </a:spcBef>
              <a:spcAft>
                <a:spcPts val="90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59" name="Google Shape;259;p20"/>
          <p:cNvSpPr txBox="1"/>
          <p:nvPr/>
        </p:nvSpPr>
        <p:spPr>
          <a:xfrm>
            <a:off x="6864450" y="1733300"/>
            <a:ext cx="16155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API</a:t>
            </a:r>
            <a:endParaRPr b="1" sz="1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900"/>
              </a:spcBef>
              <a:spcAft>
                <a:spcPts val="90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260" name="Google Shape;260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125678" y="2858825"/>
            <a:ext cx="1024349" cy="1024349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20"/>
          <p:cNvSpPr txBox="1"/>
          <p:nvPr/>
        </p:nvSpPr>
        <p:spPr>
          <a:xfrm>
            <a:off x="6864450" y="3883175"/>
            <a:ext cx="16155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Base de Datos</a:t>
            </a:r>
            <a:endParaRPr b="1" sz="1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900"/>
              </a:spcBef>
              <a:spcAft>
                <a:spcPts val="90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cxnSp>
        <p:nvCxnSpPr>
          <p:cNvPr id="262" name="Google Shape;262;p20"/>
          <p:cNvCxnSpPr>
            <a:endCxn id="254" idx="1"/>
          </p:cNvCxnSpPr>
          <p:nvPr/>
        </p:nvCxnSpPr>
        <p:spPr>
          <a:xfrm flipH="1" rot="10800000">
            <a:off x="2348350" y="2441894"/>
            <a:ext cx="1298400" cy="11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3" name="Google Shape;263;p20"/>
          <p:cNvCxnSpPr>
            <a:stCxn id="255" idx="3"/>
          </p:cNvCxnSpPr>
          <p:nvPr/>
        </p:nvCxnSpPr>
        <p:spPr>
          <a:xfrm flipH="1" rot="10800000">
            <a:off x="5890475" y="1472414"/>
            <a:ext cx="1089000" cy="857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4" name="Google Shape;264;p20"/>
          <p:cNvCxnSpPr>
            <a:stCxn id="255" idx="3"/>
          </p:cNvCxnSpPr>
          <p:nvPr/>
        </p:nvCxnSpPr>
        <p:spPr>
          <a:xfrm>
            <a:off x="5890475" y="2329814"/>
            <a:ext cx="984000" cy="1110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Google Shape;26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14975" y="1201613"/>
            <a:ext cx="1914051" cy="1914051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21"/>
          <p:cNvSpPr txBox="1"/>
          <p:nvPr/>
        </p:nvSpPr>
        <p:spPr>
          <a:xfrm>
            <a:off x="3693112" y="3219825"/>
            <a:ext cx="1888500" cy="4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</a:pPr>
            <a:r>
              <a:rPr b="1" lang="es" sz="2400">
                <a:solidFill>
                  <a:srgbClr val="FFE459"/>
                </a:solidFill>
                <a:latin typeface="Montserrat"/>
                <a:ea typeface="Montserrat"/>
                <a:cs typeface="Montserrat"/>
                <a:sym typeface="Montserrat"/>
              </a:rPr>
              <a:t>Kiko</a:t>
            </a:r>
            <a:r>
              <a:rPr lang="es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-</a:t>
            </a:r>
            <a:r>
              <a:rPr b="1" lang="es" sz="2400">
                <a:solidFill>
                  <a:srgbClr val="2196F3"/>
                </a:solidFill>
                <a:latin typeface="Montserrat"/>
                <a:ea typeface="Montserrat"/>
                <a:cs typeface="Montserrat"/>
                <a:sym typeface="Montserrat"/>
              </a:rPr>
              <a:t>Gaku</a:t>
            </a:r>
            <a:endParaRPr b="1" sz="2400">
              <a:solidFill>
                <a:srgbClr val="2196F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71" name="Google Shape;271;p21"/>
          <p:cNvSpPr txBox="1"/>
          <p:nvPr/>
        </p:nvSpPr>
        <p:spPr>
          <a:xfrm>
            <a:off x="3559650" y="443400"/>
            <a:ext cx="2024700" cy="4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2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Solución</a:t>
            </a:r>
            <a:endParaRPr sz="3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72" name="Google Shape;272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40775" y="2159913"/>
            <a:ext cx="417275" cy="41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51650" y="3219825"/>
            <a:ext cx="487200" cy="48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30075" y="3219825"/>
            <a:ext cx="540600" cy="54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03875" y="1901538"/>
            <a:ext cx="670200" cy="67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902825" y="930592"/>
            <a:ext cx="452500" cy="45248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7" name="Google Shape;277;p21"/>
          <p:cNvCxnSpPr/>
          <p:nvPr/>
        </p:nvCxnSpPr>
        <p:spPr>
          <a:xfrm>
            <a:off x="2355325" y="1259325"/>
            <a:ext cx="979800" cy="394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8" name="Google Shape;278;p21"/>
          <p:cNvCxnSpPr/>
          <p:nvPr/>
        </p:nvCxnSpPr>
        <p:spPr>
          <a:xfrm>
            <a:off x="1479575" y="2209350"/>
            <a:ext cx="1774500" cy="20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9" name="Google Shape;279;p21"/>
          <p:cNvCxnSpPr/>
          <p:nvPr/>
        </p:nvCxnSpPr>
        <p:spPr>
          <a:xfrm flipH="1" rot="10800000">
            <a:off x="2249350" y="2844050"/>
            <a:ext cx="979800" cy="450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0" name="Google Shape;280;p21"/>
          <p:cNvCxnSpPr/>
          <p:nvPr/>
        </p:nvCxnSpPr>
        <p:spPr>
          <a:xfrm flipH="1" rot="10800000">
            <a:off x="5723325" y="1504400"/>
            <a:ext cx="1064700" cy="230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1" name="Google Shape;281;p21"/>
          <p:cNvCxnSpPr/>
          <p:nvPr/>
        </p:nvCxnSpPr>
        <p:spPr>
          <a:xfrm>
            <a:off x="5903275" y="2313488"/>
            <a:ext cx="1794600" cy="110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2" name="Google Shape;282;p21"/>
          <p:cNvCxnSpPr/>
          <p:nvPr/>
        </p:nvCxnSpPr>
        <p:spPr>
          <a:xfrm>
            <a:off x="5948275" y="2949150"/>
            <a:ext cx="794700" cy="354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83" name="Google Shape;283;p2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951650" y="1230475"/>
            <a:ext cx="452500" cy="45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" name="Google Shape;28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72463" y="1372697"/>
            <a:ext cx="1199069" cy="119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08150" y="3223825"/>
            <a:ext cx="1127700" cy="112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27475" y="2162950"/>
            <a:ext cx="1390675" cy="139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48799" y="2084375"/>
            <a:ext cx="1244401" cy="1244401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22"/>
          <p:cNvSpPr txBox="1"/>
          <p:nvPr/>
        </p:nvSpPr>
        <p:spPr>
          <a:xfrm>
            <a:off x="638650" y="1727050"/>
            <a:ext cx="1879500" cy="4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Casos de Uso</a:t>
            </a:r>
            <a:endParaRPr b="1" sz="1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900"/>
              </a:spcBef>
              <a:spcAft>
                <a:spcPts val="90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93" name="Google Shape;293;p22"/>
          <p:cNvSpPr txBox="1"/>
          <p:nvPr/>
        </p:nvSpPr>
        <p:spPr>
          <a:xfrm>
            <a:off x="6803400" y="1675750"/>
            <a:ext cx="1481400" cy="4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Diagrama</a:t>
            </a:r>
            <a:endParaRPr b="1" sz="1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900"/>
              </a:spcBef>
              <a:spcAft>
                <a:spcPts val="90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94" name="Google Shape;294;p22"/>
          <p:cNvSpPr txBox="1"/>
          <p:nvPr/>
        </p:nvSpPr>
        <p:spPr>
          <a:xfrm>
            <a:off x="3087700" y="450250"/>
            <a:ext cx="3088500" cy="5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2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Planificación</a:t>
            </a:r>
            <a:endParaRPr sz="3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23"/>
          <p:cNvSpPr txBox="1"/>
          <p:nvPr/>
        </p:nvSpPr>
        <p:spPr>
          <a:xfrm>
            <a:off x="892888" y="1537450"/>
            <a:ext cx="2194800" cy="4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Android Studio</a:t>
            </a:r>
            <a:endParaRPr b="1" sz="2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900"/>
              </a:spcBef>
              <a:spcAft>
                <a:spcPts val="90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300" name="Google Shape;300;p23"/>
          <p:cNvSpPr txBox="1"/>
          <p:nvPr/>
        </p:nvSpPr>
        <p:spPr>
          <a:xfrm>
            <a:off x="4229563" y="1537450"/>
            <a:ext cx="1631700" cy="4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Git</a:t>
            </a:r>
            <a:endParaRPr b="1" sz="2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900"/>
              </a:spcBef>
              <a:spcAft>
                <a:spcPts val="90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301" name="Google Shape;301;p23"/>
          <p:cNvSpPr txBox="1"/>
          <p:nvPr/>
        </p:nvSpPr>
        <p:spPr>
          <a:xfrm>
            <a:off x="3087700" y="450250"/>
            <a:ext cx="3088500" cy="5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2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Herramientas</a:t>
            </a:r>
            <a:endParaRPr sz="3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02" name="Google Shape;30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4387" y="2098625"/>
            <a:ext cx="1631826" cy="1762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07912" y="2081325"/>
            <a:ext cx="1328200" cy="132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40938" y="2898174"/>
            <a:ext cx="950950" cy="950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66238" y="2886300"/>
            <a:ext cx="974700" cy="974700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23"/>
          <p:cNvSpPr txBox="1"/>
          <p:nvPr/>
        </p:nvSpPr>
        <p:spPr>
          <a:xfrm>
            <a:off x="6424800" y="1559350"/>
            <a:ext cx="2084100" cy="4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OpenWeather</a:t>
            </a:r>
            <a:endParaRPr b="1" sz="2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900"/>
              </a:spcBef>
              <a:spcAft>
                <a:spcPts val="90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307" name="Google Shape;307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526900" y="2461225"/>
            <a:ext cx="1982001" cy="845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24"/>
          <p:cNvSpPr txBox="1"/>
          <p:nvPr/>
        </p:nvSpPr>
        <p:spPr>
          <a:xfrm>
            <a:off x="651575" y="1455975"/>
            <a:ext cx="5109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3" name="Google Shape;313;p24"/>
          <p:cNvSpPr txBox="1"/>
          <p:nvPr/>
        </p:nvSpPr>
        <p:spPr>
          <a:xfrm>
            <a:off x="380700" y="390600"/>
            <a:ext cx="8524500" cy="4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4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Desarrollo del proyecto: Implementación</a:t>
            </a:r>
            <a:endParaRPr sz="2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4" name="Google Shape;314;p24"/>
          <p:cNvSpPr txBox="1"/>
          <p:nvPr/>
        </p:nvSpPr>
        <p:spPr>
          <a:xfrm>
            <a:off x="380700" y="1244575"/>
            <a:ext cx="5380800" cy="25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Funcionalidades básicas:</a:t>
            </a:r>
            <a:endParaRPr b="1" sz="2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ato"/>
              <a:buChar char="●"/>
            </a:pPr>
            <a:r>
              <a:rPr lang="es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Gestión de</a:t>
            </a:r>
            <a:r>
              <a:rPr b="1" lang="es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s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cuenta de</a:t>
            </a:r>
            <a:r>
              <a:rPr b="1" lang="es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b="1" lang="es" sz="18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usuario</a:t>
            </a:r>
            <a:endParaRPr b="1" sz="1800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ato"/>
              <a:buChar char="●"/>
            </a:pPr>
            <a:r>
              <a:rPr lang="es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Organización y </a:t>
            </a:r>
            <a:r>
              <a:rPr b="1" lang="es" sz="18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g</a:t>
            </a:r>
            <a:r>
              <a:rPr b="1" lang="es" sz="18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estión de eventos</a:t>
            </a:r>
            <a:endParaRPr b="1" sz="1800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ato"/>
              <a:buChar char="●"/>
            </a:pPr>
            <a:r>
              <a:rPr b="1" lang="es" sz="18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Clima</a:t>
            </a:r>
            <a:r>
              <a:rPr b="1" lang="es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s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de la</a:t>
            </a:r>
            <a:r>
              <a:rPr lang="es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localización</a:t>
            </a:r>
            <a:r>
              <a:rPr lang="es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de cada evento</a:t>
            </a: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ato"/>
              <a:buChar char="●"/>
            </a:pPr>
            <a:r>
              <a:rPr b="1" lang="es" sz="18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Predicción</a:t>
            </a:r>
            <a:r>
              <a:rPr b="1" lang="es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s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del clima para</a:t>
            </a:r>
            <a:r>
              <a:rPr b="1" lang="es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b="1" lang="es" sz="18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5 días</a:t>
            </a:r>
            <a:endParaRPr b="1" sz="1800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1000"/>
              </a:spcAft>
              <a:buClr>
                <a:srgbClr val="FFFFFF"/>
              </a:buClr>
              <a:buSzPts val="1800"/>
              <a:buFont typeface="Lato"/>
              <a:buChar char="●"/>
            </a:pPr>
            <a:r>
              <a:rPr lang="es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Obtención del</a:t>
            </a:r>
            <a:r>
              <a:rPr b="1" lang="es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b="1" lang="es" sz="18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clima para una ubicación</a:t>
            </a:r>
            <a:r>
              <a:rPr b="1" lang="es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b="1"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15" name="Google Shape;31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03575" y="2839225"/>
            <a:ext cx="2424600" cy="242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7050" y="1026725"/>
            <a:ext cx="957650" cy="95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04523" y="2061675"/>
            <a:ext cx="1276650" cy="127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2" name="Google Shape;32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01025" y="0"/>
            <a:ext cx="2442975" cy="2442975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25"/>
          <p:cNvSpPr txBox="1"/>
          <p:nvPr/>
        </p:nvSpPr>
        <p:spPr>
          <a:xfrm>
            <a:off x="367875" y="341300"/>
            <a:ext cx="6415800" cy="41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4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Desarrollo del proyecto: Aspectos novedosos</a:t>
            </a:r>
            <a:endParaRPr sz="2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4" name="Google Shape;324;p25"/>
          <p:cNvSpPr txBox="1"/>
          <p:nvPr/>
        </p:nvSpPr>
        <p:spPr>
          <a:xfrm>
            <a:off x="1369238" y="2200300"/>
            <a:ext cx="2688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Modo Claro y Oscuro</a:t>
            </a:r>
            <a:endParaRPr b="1" sz="2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5" name="Google Shape;325;p25"/>
          <p:cNvSpPr txBox="1"/>
          <p:nvPr/>
        </p:nvSpPr>
        <p:spPr>
          <a:xfrm>
            <a:off x="1644038" y="4229450"/>
            <a:ext cx="2138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Ubicación actual</a:t>
            </a:r>
            <a:endParaRPr b="1" sz="2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26" name="Google Shape;326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10888" y="1182738"/>
            <a:ext cx="1204700" cy="1204700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25"/>
          <p:cNvSpPr txBox="1"/>
          <p:nvPr/>
        </p:nvSpPr>
        <p:spPr>
          <a:xfrm>
            <a:off x="5249063" y="2200300"/>
            <a:ext cx="2525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Gestión de permisos</a:t>
            </a:r>
            <a:endParaRPr b="1" sz="2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8" name="Google Shape;328;p25"/>
          <p:cNvSpPr txBox="1"/>
          <p:nvPr/>
        </p:nvSpPr>
        <p:spPr>
          <a:xfrm>
            <a:off x="5557738" y="4229450"/>
            <a:ext cx="1928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API sin </a:t>
            </a:r>
            <a:r>
              <a:rPr b="1" lang="es" sz="20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Retrofit</a:t>
            </a:r>
            <a:endParaRPr b="1" sz="2000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29" name="Google Shape;329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74938" y="1258950"/>
            <a:ext cx="893700" cy="89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58375" y="3042700"/>
            <a:ext cx="1126825" cy="112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29135" y="3067163"/>
            <a:ext cx="1077900" cy="107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